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mp4" ContentType="video/unknown"/>
  <Default Extension="emf" ContentType="image/x-emf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7" r:id="rId3"/>
    <p:sldId id="288" r:id="rId4"/>
    <p:sldId id="257" r:id="rId5"/>
    <p:sldId id="258" r:id="rId6"/>
    <p:sldId id="264" r:id="rId7"/>
    <p:sldId id="267" r:id="rId8"/>
    <p:sldId id="265" r:id="rId9"/>
    <p:sldId id="291" r:id="rId10"/>
    <p:sldId id="292" r:id="rId11"/>
    <p:sldId id="266" r:id="rId12"/>
    <p:sldId id="268" r:id="rId13"/>
    <p:sldId id="260" r:id="rId14"/>
    <p:sldId id="269" r:id="rId15"/>
    <p:sldId id="289" r:id="rId16"/>
    <p:sldId id="261" r:id="rId17"/>
    <p:sldId id="262" r:id="rId18"/>
    <p:sldId id="263" r:id="rId19"/>
    <p:sldId id="274" r:id="rId20"/>
    <p:sldId id="273" r:id="rId21"/>
    <p:sldId id="275" r:id="rId22"/>
    <p:sldId id="290" r:id="rId23"/>
    <p:sldId id="270" r:id="rId24"/>
    <p:sldId id="271" r:id="rId25"/>
    <p:sldId id="272" r:id="rId26"/>
    <p:sldId id="277" r:id="rId27"/>
    <p:sldId id="276" r:id="rId28"/>
    <p:sldId id="278" r:id="rId29"/>
    <p:sldId id="259" r:id="rId30"/>
    <p:sldId id="279" r:id="rId31"/>
    <p:sldId id="280" r:id="rId32"/>
    <p:sldId id="281" r:id="rId33"/>
    <p:sldId id="282" r:id="rId34"/>
    <p:sldId id="283" r:id="rId35"/>
    <p:sldId id="286" r:id="rId36"/>
    <p:sldId id="284" r:id="rId37"/>
    <p:sldId id="285" r:id="rId3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2072" y="-10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printerSettings" Target="printerSettings/printerSettings1.bin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382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773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589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725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386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222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92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052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394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29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962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027E40-3D39-324C-9889-F8B4CED28F6D}" type="datetimeFigureOut">
              <a:rPr lang="en-US" smtClean="0"/>
              <a:t>1/27/16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565002-2B86-FB44-A54B-4BCF5F9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629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png"/><Relationship Id="rId12" Type="http://schemas.openxmlformats.org/officeDocument/2006/relationships/image" Target="../media/image14.png"/><Relationship Id="rId13" Type="http://schemas.openxmlformats.org/officeDocument/2006/relationships/image" Target="../media/image15.JPG"/><Relationship Id="rId14" Type="http://schemas.openxmlformats.org/officeDocument/2006/relationships/image" Target="../media/image16.emf"/><Relationship Id="rId15" Type="http://schemas.openxmlformats.org/officeDocument/2006/relationships/image" Target="../media/image17.png"/><Relationship Id="rId1" Type="http://schemas.microsoft.com/office/2007/relationships/media" Target="../media/media3.mov"/><Relationship Id="rId2" Type="http://schemas.openxmlformats.org/officeDocument/2006/relationships/video" Target="../media/media3.mov"/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jp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24.png"/><Relationship Id="rId8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3057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549901"/>
            <a:ext cx="6172200" cy="876300"/>
          </a:xfrm>
        </p:spPr>
        <p:txBody>
          <a:bodyPr/>
          <a:lstStyle/>
          <a:p>
            <a:pPr algn="l"/>
            <a:r>
              <a:rPr lang="en-US" dirty="0" smtClean="0">
                <a:solidFill>
                  <a:schemeClr val="bg1"/>
                </a:solidFill>
                <a:latin typeface="Open Sans Light"/>
                <a:cs typeface="Open Sans Light"/>
              </a:rPr>
              <a:t>APEX </a:t>
            </a:r>
            <a:r>
              <a:rPr lang="en-US" dirty="0" smtClean="0">
                <a:solidFill>
                  <a:schemeClr val="bg1"/>
                </a:solidFill>
                <a:latin typeface="Open Sans Light"/>
                <a:cs typeface="Open Sans Light"/>
              </a:rPr>
              <a:t>2015 Summary</a:t>
            </a:r>
            <a:endParaRPr lang="en-US" dirty="0">
              <a:solidFill>
                <a:schemeClr val="bg1"/>
              </a:solidFill>
              <a:latin typeface="Open Sans Light"/>
              <a:cs typeface="Open Sans Light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6032501"/>
            <a:ext cx="6172200" cy="8763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 smtClean="0">
                <a:solidFill>
                  <a:schemeClr val="bg1"/>
                </a:solidFill>
                <a:latin typeface="Open Sans Light"/>
                <a:cs typeface="Open Sans Light"/>
              </a:rPr>
              <a:t>Matthew O’Kelly, Houssam Abbas, Rahul Mangharam</a:t>
            </a:r>
            <a:endParaRPr lang="en-US" sz="1600" dirty="0">
              <a:solidFill>
                <a:schemeClr val="bg1"/>
              </a:solidFill>
              <a:latin typeface="Open Sans Light"/>
              <a:cs typeface="Open Sa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108407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Trajectory Generation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002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Behavior Controller: Two Representations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149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Scenario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1547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Lane Change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726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204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Verification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031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Results: Composition of Trajectories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700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Parallelization of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964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Results: Infinite Time Property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1197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Complexity and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456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pic>
        <p:nvPicPr>
          <p:cNvPr id="3" name="caltech_unsaf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453840" y="0"/>
            <a:ext cx="13140266" cy="739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88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Modeling Part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767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Pure Pursuit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6304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 of Non-Determinism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1294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Scenario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15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Lane Change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8785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15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8797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Complexity and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8797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APEX Tool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8063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 Manipulation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35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rnell_mit_trim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13675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254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 Trajectory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5163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Traffic Control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152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28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3913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Counterexamples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4141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591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Next Steps: Proactive Driver Assistance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958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768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7Qa1SD8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86" b="14366"/>
          <a:stretch/>
        </p:blipFill>
        <p:spPr>
          <a:xfrm>
            <a:off x="0" y="0"/>
            <a:ext cx="9151138" cy="68752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894" r="2677" b="19386"/>
          <a:stretch/>
        </p:blipFill>
        <p:spPr>
          <a:xfrm>
            <a:off x="220497" y="4653642"/>
            <a:ext cx="8634653" cy="1854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14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Current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Development of AV model</a:t>
            </a:r>
          </a:p>
          <a:p>
            <a:r>
              <a:rPr lang="en-US" dirty="0" smtClean="0"/>
              <a:t>Development of hybrid systems framework to accommodate AV model</a:t>
            </a:r>
          </a:p>
          <a:p>
            <a:r>
              <a:rPr lang="en-US" dirty="0" smtClean="0"/>
              <a:t>Development of tools to automatically generate model checkable scenarios</a:t>
            </a:r>
          </a:p>
          <a:p>
            <a:r>
              <a:rPr lang="en-US" dirty="0" smtClean="0"/>
              <a:t>Expansion of modeling framework to incorporate more sources of uncertainty</a:t>
            </a:r>
          </a:p>
          <a:p>
            <a:r>
              <a:rPr lang="en-US" dirty="0" smtClean="0"/>
              <a:t>Benchmark creation and uncertainty analysis</a:t>
            </a:r>
          </a:p>
          <a:p>
            <a:r>
              <a:rPr lang="en-US" dirty="0" smtClean="0"/>
              <a:t>Development of framework for scenario creation from Open Street Maps.</a:t>
            </a:r>
          </a:p>
          <a:p>
            <a:r>
              <a:rPr lang="en-US" dirty="0" smtClean="0"/>
              <a:t>Support for AV model in Unity and </a:t>
            </a:r>
            <a:r>
              <a:rPr lang="en-US" dirty="0" err="1" smtClean="0"/>
              <a:t>Rviz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561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37894" y="2049373"/>
            <a:ext cx="6446002" cy="959293"/>
            <a:chOff x="589790" y="1643230"/>
            <a:chExt cx="8394794" cy="1249311"/>
          </a:xfrm>
        </p:grpSpPr>
        <p:grpSp>
          <p:nvGrpSpPr>
            <p:cNvPr id="7" name="Group 6"/>
            <p:cNvGrpSpPr/>
            <p:nvPr/>
          </p:nvGrpSpPr>
          <p:grpSpPr>
            <a:xfrm>
              <a:off x="589790" y="1643230"/>
              <a:ext cx="8394794" cy="1249311"/>
              <a:chOff x="733806" y="1419621"/>
              <a:chExt cx="8394794" cy="1249310"/>
            </a:xfrm>
          </p:grpSpPr>
          <p:pic>
            <p:nvPicPr>
              <p:cNvPr id="9" name="Picture 8" descr="freeway-merge1.jpg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57" t="13758" r="3953" b="5792"/>
              <a:stretch/>
            </p:blipFill>
            <p:spPr>
              <a:xfrm>
                <a:off x="838253" y="1493903"/>
                <a:ext cx="1213468" cy="792352"/>
              </a:xfrm>
              <a:prstGeom prst="rect">
                <a:avLst/>
              </a:prstGeom>
            </p:spPr>
          </p:pic>
          <p:cxnSp>
            <p:nvCxnSpPr>
              <p:cNvPr id="10" name="Straight Arrow Connector 9"/>
              <p:cNvCxnSpPr/>
              <p:nvPr/>
            </p:nvCxnSpPr>
            <p:spPr>
              <a:xfrm>
                <a:off x="2195736" y="1768629"/>
                <a:ext cx="585150" cy="0"/>
              </a:xfrm>
              <a:prstGeom prst="straightConnector1">
                <a:avLst/>
              </a:prstGeom>
              <a:ln w="76200"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1" name="Picture 123" descr="Yaris_IconPlus_3Dr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96136" y="1596767"/>
                <a:ext cx="945158" cy="5429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2" name="Picture 2" descr="http://upload.wikimedia.org/wikipedia/commons/thumb/a/ab/Speed_Limit_70_sign.svg/1000px-Speed_Limit_70_sign.svg.png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103658" y="1461149"/>
                <a:ext cx="522358" cy="65294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146" descr="http://etc-mysitemyway.s3.amazonaws.com/icons/legacy-previews/icons/glossy-black-3d-buttons-icons-people-things/062277-glossy-black-3d-button-icon-people-things-people-pedestrian-sc43.png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928977" y="1419621"/>
                <a:ext cx="736004" cy="7360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4" name="Picture 148" descr="http://icons-watermarks.s3.amazonaws.com/flat-rounded-square-white-on-black/classica/classica_traffic-signal/classica_traffic-signal_flat-rounded-square-white-on-black_512x512.png"/>
              <p:cNvPicPr>
                <a:picLocks noChangeAspect="1" noChangeArrowheads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30924" y="1439475"/>
                <a:ext cx="674000" cy="6746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" name="Picture 124" descr="map.gif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1978"/>
              <a:stretch>
                <a:fillRect/>
              </a:stretch>
            </p:blipFill>
            <p:spPr bwMode="auto">
              <a:xfrm>
                <a:off x="4023538" y="1461149"/>
                <a:ext cx="821902" cy="6343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6" name="TextBox 15"/>
              <p:cNvSpPr txBox="1"/>
              <p:nvPr/>
            </p:nvSpPr>
            <p:spPr>
              <a:xfrm>
                <a:off x="2935911" y="2040587"/>
                <a:ext cx="108012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i="1" dirty="0" smtClean="0">
                    <a:latin typeface="Calibri" panose="020F0502020204030204" pitchFamily="34" charset="0"/>
                  </a:rPr>
                  <a:t>Target Vehicle</a:t>
                </a:r>
                <a:endParaRPr lang="en-US" sz="1200" i="1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3873690" y="2067694"/>
                <a:ext cx="1080120" cy="6012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i="1" dirty="0" smtClean="0">
                    <a:latin typeface="Calibri" panose="020F0502020204030204" pitchFamily="34" charset="0"/>
                  </a:rPr>
                  <a:t>Road Network</a:t>
                </a:r>
                <a:endParaRPr lang="en-US" sz="1200" i="1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4811468" y="2067694"/>
                <a:ext cx="1080120" cy="6012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i="1" dirty="0" smtClean="0">
                    <a:latin typeface="Calibri" panose="020F0502020204030204" pitchFamily="34" charset="0"/>
                  </a:rPr>
                  <a:t>Traffic Laws</a:t>
                </a:r>
                <a:endParaRPr lang="en-US" sz="1200" i="1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5796136" y="2067694"/>
                <a:ext cx="1080120" cy="60123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i="1" dirty="0" smtClean="0">
                    <a:latin typeface="Calibri" panose="020F0502020204030204" pitchFamily="34" charset="0"/>
                  </a:rPr>
                  <a:t>Other Drivers</a:t>
                </a:r>
                <a:endParaRPr lang="en-US" sz="1200" i="1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6735590" y="2067694"/>
                <a:ext cx="1266001" cy="3607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i="1" dirty="0" smtClean="0">
                    <a:latin typeface="Calibri" panose="020F0502020204030204" pitchFamily="34" charset="0"/>
                  </a:rPr>
                  <a:t>Pedestrians</a:t>
                </a:r>
                <a:endParaRPr lang="en-US" sz="1200" i="1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7767146" y="2067694"/>
                <a:ext cx="1361454" cy="3607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i="1" dirty="0" smtClean="0">
                    <a:latin typeface="Calibri" panose="020F0502020204030204" pitchFamily="34" charset="0"/>
                  </a:rPr>
                  <a:t>Infrastructure</a:t>
                </a:r>
                <a:endParaRPr lang="en-US" sz="1200" i="1" dirty="0">
                  <a:latin typeface="Calibri" panose="020F0502020204030204" pitchFamily="34" charset="0"/>
                </a:endParaRPr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733806" y="2214247"/>
                <a:ext cx="1781779" cy="3607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i="1" dirty="0" smtClean="0">
                    <a:latin typeface="Calibri" panose="020F0502020204030204" pitchFamily="34" charset="0"/>
                  </a:rPr>
                  <a:t>Driving Scenario</a:t>
                </a:r>
                <a:endParaRPr lang="en-US" sz="1200" i="1" dirty="0">
                  <a:latin typeface="Calibri" panose="020F0502020204030204" pitchFamily="34" charset="0"/>
                </a:endParaRPr>
              </a:p>
            </p:txBody>
          </p:sp>
        </p:grpSp>
        <p:pic>
          <p:nvPicPr>
            <p:cNvPr id="8" name="Picture 7" descr="325x220_PHV3003_13_tcm-3060-355475.jpg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99792" y="1711989"/>
              <a:ext cx="950975" cy="643737"/>
            </a:xfrm>
            <a:prstGeom prst="rect">
              <a:avLst/>
            </a:prstGeom>
          </p:spPr>
        </p:pic>
      </p:grpSp>
      <p:pic>
        <p:nvPicPr>
          <p:cNvPr id="23" name="Picture 22" descr="ego_graph_cubic_orient.png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89" b="18679"/>
          <a:stretch/>
        </p:blipFill>
        <p:spPr>
          <a:xfrm>
            <a:off x="299504" y="3421022"/>
            <a:ext cx="2699840" cy="1062443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149150" y="1810638"/>
            <a:ext cx="19948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libri"/>
                <a:cs typeface="Calibri"/>
              </a:rPr>
              <a:t>Map driving scenarios to collections of agents represented as hybrid systems</a:t>
            </a:r>
            <a:endParaRPr lang="en-US" sz="1400" dirty="0">
              <a:latin typeface="Calibri"/>
              <a:cs typeface="Calibri"/>
            </a:endParaRPr>
          </a:p>
        </p:txBody>
      </p:sp>
      <p:pic>
        <p:nvPicPr>
          <p:cNvPr id="25" name="Untitled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238512" y="3217411"/>
            <a:ext cx="2393534" cy="1495959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437894" y="2988254"/>
            <a:ext cx="269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libri"/>
                <a:cs typeface="Calibri"/>
              </a:rPr>
              <a:t>Implement state-lattice </a:t>
            </a:r>
          </a:p>
          <a:p>
            <a:r>
              <a:rPr lang="en-US" sz="1400" dirty="0" smtClean="0">
                <a:latin typeface="Calibri"/>
                <a:cs typeface="Calibri"/>
              </a:rPr>
              <a:t>planning stack in C++</a:t>
            </a:r>
            <a:endParaRPr lang="en-US" sz="1400" dirty="0">
              <a:latin typeface="Calibri"/>
              <a:cs typeface="Calibri"/>
            </a:endParaRPr>
          </a:p>
        </p:txBody>
      </p:sp>
      <p:pic>
        <p:nvPicPr>
          <p:cNvPr id="27" name="Picture 26" descr="silver.JPG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47" t="10530" r="174"/>
          <a:stretch/>
        </p:blipFill>
        <p:spPr>
          <a:xfrm>
            <a:off x="3256137" y="3301328"/>
            <a:ext cx="2281489" cy="1338433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092320" y="2955801"/>
            <a:ext cx="29450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libri"/>
                <a:cs typeface="Calibri"/>
              </a:rPr>
              <a:t>Validation of algorithms &amp; software</a:t>
            </a:r>
            <a:endParaRPr lang="en-US" sz="1400" dirty="0">
              <a:latin typeface="Calibri"/>
              <a:cs typeface="Calibri"/>
            </a:endParaRPr>
          </a:p>
        </p:txBody>
      </p:sp>
      <p:sp>
        <p:nvSpPr>
          <p:cNvPr id="29" name="Oval 28"/>
          <p:cNvSpPr/>
          <p:nvPr/>
        </p:nvSpPr>
        <p:spPr>
          <a:xfrm>
            <a:off x="109460" y="1807135"/>
            <a:ext cx="360586" cy="377763"/>
          </a:xfrm>
          <a:prstGeom prst="ellipse">
            <a:avLst/>
          </a:prstGeom>
          <a:solidFill>
            <a:srgbClr val="0617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rIns="91440" rtlCol="0" anchor="ctr">
            <a:normAutofit fontScale="77500" lnSpcReduction="20000"/>
          </a:bodyPr>
          <a:lstStyle/>
          <a:p>
            <a:r>
              <a:rPr lang="en-US" i="1" dirty="0" smtClean="0">
                <a:latin typeface="Arial Narrow"/>
                <a:cs typeface="Arial Narrow"/>
              </a:rPr>
              <a:t>1</a:t>
            </a:r>
            <a:endParaRPr lang="en-US" i="1" dirty="0">
              <a:latin typeface="Arial Narrow"/>
              <a:cs typeface="Arial Narrow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6792354" y="1807135"/>
            <a:ext cx="360586" cy="377763"/>
          </a:xfrm>
          <a:prstGeom prst="ellipse">
            <a:avLst/>
          </a:prstGeom>
          <a:solidFill>
            <a:srgbClr val="0617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rIns="91440" rtlCol="0" anchor="ctr">
            <a:normAutofit fontScale="77500" lnSpcReduction="20000"/>
          </a:bodyPr>
          <a:lstStyle/>
          <a:p>
            <a:r>
              <a:rPr lang="en-US" i="1" dirty="0">
                <a:latin typeface="Arial Narrow"/>
                <a:cs typeface="Arial Narrow"/>
              </a:rPr>
              <a:t>2</a:t>
            </a:r>
          </a:p>
        </p:txBody>
      </p:sp>
      <p:sp>
        <p:nvSpPr>
          <p:cNvPr id="31" name="Oval 30"/>
          <p:cNvSpPr/>
          <p:nvPr/>
        </p:nvSpPr>
        <p:spPr>
          <a:xfrm>
            <a:off x="109374" y="3007076"/>
            <a:ext cx="360586" cy="377763"/>
          </a:xfrm>
          <a:prstGeom prst="ellipse">
            <a:avLst/>
          </a:prstGeom>
          <a:solidFill>
            <a:srgbClr val="0617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rIns="91440" rtlCol="0" anchor="ctr">
            <a:normAutofit fontScale="77500" lnSpcReduction="20000"/>
          </a:bodyPr>
          <a:lstStyle/>
          <a:p>
            <a:r>
              <a:rPr lang="en-US" i="1" dirty="0">
                <a:latin typeface="Arial Narrow"/>
                <a:cs typeface="Arial Narrow"/>
              </a:rPr>
              <a:t>3</a:t>
            </a:r>
          </a:p>
        </p:txBody>
      </p:sp>
      <p:sp>
        <p:nvSpPr>
          <p:cNvPr id="32" name="Oval 31"/>
          <p:cNvSpPr/>
          <p:nvPr/>
        </p:nvSpPr>
        <p:spPr>
          <a:xfrm>
            <a:off x="2848876" y="3007076"/>
            <a:ext cx="360586" cy="377763"/>
          </a:xfrm>
          <a:prstGeom prst="ellipse">
            <a:avLst/>
          </a:prstGeom>
          <a:solidFill>
            <a:srgbClr val="0617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rIns="91440" rtlCol="0" anchor="ctr">
            <a:normAutofit fontScale="77500" lnSpcReduction="20000"/>
          </a:bodyPr>
          <a:lstStyle/>
          <a:p>
            <a:r>
              <a:rPr lang="en-US" i="1" dirty="0">
                <a:latin typeface="Arial Narrow"/>
                <a:cs typeface="Arial Narrow"/>
              </a:rPr>
              <a:t>4</a:t>
            </a:r>
          </a:p>
        </p:txBody>
      </p:sp>
      <p:sp>
        <p:nvSpPr>
          <p:cNvPr id="33" name="Oval 32"/>
          <p:cNvSpPr/>
          <p:nvPr/>
        </p:nvSpPr>
        <p:spPr>
          <a:xfrm>
            <a:off x="5716399" y="3007076"/>
            <a:ext cx="360586" cy="377763"/>
          </a:xfrm>
          <a:prstGeom prst="ellipse">
            <a:avLst/>
          </a:prstGeom>
          <a:solidFill>
            <a:srgbClr val="0617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rIns="91440" rtlCol="0" anchor="ctr">
            <a:normAutofit fontScale="77500" lnSpcReduction="20000"/>
          </a:bodyPr>
          <a:lstStyle/>
          <a:p>
            <a:r>
              <a:rPr lang="en-US" i="1" dirty="0" smtClean="0">
                <a:latin typeface="Arial Narrow"/>
                <a:cs typeface="Arial Narrow"/>
              </a:rPr>
              <a:t>5</a:t>
            </a:r>
            <a:endParaRPr lang="en-US" i="1" dirty="0">
              <a:latin typeface="Arial Narrow"/>
              <a:cs typeface="Arial Narrow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209462" y="2986661"/>
            <a:ext cx="2546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libri"/>
                <a:cs typeface="Calibri"/>
              </a:rPr>
              <a:t>Integrate ROS based vehicle OS</a:t>
            </a:r>
            <a:endParaRPr lang="en-US" sz="1400" dirty="0">
              <a:latin typeface="Calibri"/>
              <a:cs typeface="Calibri"/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6010" y="5442660"/>
            <a:ext cx="2148840" cy="1178750"/>
          </a:xfrm>
          <a:prstGeom prst="rect">
            <a:avLst/>
          </a:prstGeom>
        </p:spPr>
      </p:pic>
      <p:sp>
        <p:nvSpPr>
          <p:cNvPr id="36" name="Oval 35"/>
          <p:cNvSpPr/>
          <p:nvPr/>
        </p:nvSpPr>
        <p:spPr>
          <a:xfrm>
            <a:off x="109374" y="4794835"/>
            <a:ext cx="360586" cy="377763"/>
          </a:xfrm>
          <a:prstGeom prst="ellipse">
            <a:avLst/>
          </a:prstGeom>
          <a:solidFill>
            <a:srgbClr val="0617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rIns="91440" rtlCol="0" anchor="ctr">
            <a:normAutofit fontScale="77500" lnSpcReduction="20000"/>
          </a:bodyPr>
          <a:lstStyle/>
          <a:p>
            <a:r>
              <a:rPr lang="en-US" i="1" dirty="0">
                <a:latin typeface="Arial Narrow"/>
                <a:cs typeface="Arial Narrow"/>
              </a:rPr>
              <a:t>6</a:t>
            </a:r>
          </a:p>
        </p:txBody>
      </p:sp>
      <p:sp>
        <p:nvSpPr>
          <p:cNvPr id="37" name="Oval 36"/>
          <p:cNvSpPr/>
          <p:nvPr/>
        </p:nvSpPr>
        <p:spPr>
          <a:xfrm>
            <a:off x="1846389" y="4794835"/>
            <a:ext cx="360586" cy="377763"/>
          </a:xfrm>
          <a:prstGeom prst="ellipse">
            <a:avLst/>
          </a:prstGeom>
          <a:solidFill>
            <a:srgbClr val="0617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91440" rIns="91440" rtlCol="0" anchor="ctr">
            <a:normAutofit fontScale="77500" lnSpcReduction="20000"/>
          </a:bodyPr>
          <a:lstStyle/>
          <a:p>
            <a:r>
              <a:rPr lang="en-US" i="1" dirty="0" smtClean="0">
                <a:latin typeface="Arial Narrow"/>
                <a:cs typeface="Arial Narrow"/>
              </a:rPr>
              <a:t>7</a:t>
            </a:r>
            <a:endParaRPr lang="en-US" i="1" dirty="0">
              <a:latin typeface="Arial Narrow"/>
              <a:cs typeface="Arial Narrow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504991" y="1773235"/>
            <a:ext cx="5933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libri"/>
                <a:cs typeface="Calibri"/>
              </a:rPr>
              <a:t>Explore the modeling of subsets of autonomous driving missions as scenarios</a:t>
            </a:r>
            <a:endParaRPr lang="en-US" sz="1400" dirty="0">
              <a:latin typeface="Calibri"/>
              <a:cs typeface="Calibri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272169" y="4745522"/>
            <a:ext cx="60237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libri"/>
                <a:cs typeface="Calibri"/>
              </a:rPr>
              <a:t>APEX automatically generates and solves a tree of reachability problems</a:t>
            </a:r>
            <a:endParaRPr lang="en-US" sz="1400" dirty="0">
              <a:latin typeface="Calibri"/>
              <a:cs typeface="Calibri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" y="4343673"/>
            <a:ext cx="91439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spcBef>
                <a:spcPct val="20000"/>
              </a:spcBef>
              <a:buClr>
                <a:srgbClr val="111366"/>
              </a:buClr>
              <a:buSzPct val="125000"/>
            </a:pPr>
            <a:r>
              <a:rPr lang="en-US" sz="2400" b="1" kern="1200" dirty="0" smtClean="0">
                <a:latin typeface="+mj-lt"/>
                <a:cs typeface="Helvetica"/>
              </a:rPr>
              <a:t>Solution:</a:t>
            </a:r>
            <a:endParaRPr lang="en-US" sz="2400" b="1" kern="1200" dirty="0">
              <a:latin typeface="+mj-lt"/>
              <a:cs typeface="Helvetica"/>
            </a:endParaRPr>
          </a:p>
        </p:txBody>
      </p:sp>
      <p:pic>
        <p:nvPicPr>
          <p:cNvPr id="41" name="Picture 40" descr="apex_approach copy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5163" y="5005086"/>
            <a:ext cx="6840702" cy="1828800"/>
          </a:xfrm>
          <a:prstGeom prst="rect">
            <a:avLst/>
          </a:prstGeom>
        </p:spPr>
      </p:pic>
      <p:sp>
        <p:nvSpPr>
          <p:cNvPr id="42" name="TextBox 41"/>
          <p:cNvSpPr txBox="1"/>
          <p:nvPr/>
        </p:nvSpPr>
        <p:spPr>
          <a:xfrm>
            <a:off x="504991" y="4753559"/>
            <a:ext cx="1301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Calibri"/>
                <a:cs typeface="Calibri"/>
              </a:rPr>
              <a:t>Reachability Problem</a:t>
            </a:r>
            <a:endParaRPr lang="en-US" sz="1400" dirty="0">
              <a:latin typeface="Calibri"/>
              <a:cs typeface="Calibri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 smtClean="0"/>
              <a:t>Summary of 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1753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08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Modeling Part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99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Architecture</a:t>
            </a:r>
            <a:endParaRPr lang="en-US" dirty="0"/>
          </a:p>
        </p:txBody>
      </p:sp>
      <p:pic>
        <p:nvPicPr>
          <p:cNvPr id="5" name="Picture 4" descr="traj_gen cop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1669" y="2276810"/>
            <a:ext cx="3362731" cy="3767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211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Light"/>
                <a:ea typeface="Open Sans" panose="020B0606030504020204" pitchFamily="34" charset="0"/>
                <a:cs typeface="Open Sans Light"/>
              </a:rPr>
              <a:t>The</a:t>
            </a:r>
            <a:r>
              <a:rPr lang="en-US" sz="27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"/>
                <a:ea typeface="Open Sans" panose="020B0606030504020204" pitchFamily="34" charset="0"/>
                <a:cs typeface="Open Sans "/>
              </a:rPr>
              <a:t> bicycle model </a:t>
            </a:r>
            <a:r>
              <a:rPr 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Light"/>
                <a:ea typeface="Open Sans" panose="020B0606030504020204" pitchFamily="34" charset="0"/>
                <a:cs typeface="Open Sans Light"/>
              </a:rPr>
              <a:t>to is used as the intermediate representation (IR) because it supports verification of </a:t>
            </a:r>
            <a:r>
              <a:rPr lang="en-US" sz="27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/>
                <a:ea typeface="Open Sans" panose="020B0606030504020204" pitchFamily="34" charset="0"/>
                <a:cs typeface="Open Sans"/>
              </a:rPr>
              <a:t>low level trajectory trackers </a:t>
            </a:r>
            <a:r>
              <a:rPr lang="en-US" sz="27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 Light"/>
                <a:ea typeface="Open Sans" panose="020B0606030504020204" pitchFamily="34" charset="0"/>
                <a:cs typeface="Open Sans Light"/>
              </a:rPr>
              <a:t>and analysis with respect to first order logic necessary for </a:t>
            </a:r>
            <a:r>
              <a:rPr lang="en-US" sz="27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/>
                <a:ea typeface="Open Sans" panose="020B0606030504020204" pitchFamily="34" charset="0"/>
                <a:cs typeface="Open Sans"/>
              </a:rPr>
              <a:t>formal verification.</a:t>
            </a:r>
            <a:endParaRPr lang="en-US" sz="2700" dirty="0">
              <a:solidFill>
                <a:schemeClr val="tx1">
                  <a:lumMod val="75000"/>
                  <a:lumOff val="25000"/>
                </a:schemeClr>
              </a:solidFill>
              <a:latin typeface="Open Sans Light"/>
              <a:ea typeface="Open Sans" panose="020B0606030504020204" pitchFamily="34" charset="0"/>
              <a:cs typeface="Open Sans Ligh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Vehicle Model</a:t>
            </a:r>
            <a:endParaRPr lang="en-US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0834" y="4107578"/>
            <a:ext cx="4309163" cy="455322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1022" y="4663520"/>
            <a:ext cx="4754932" cy="546385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1022" y="5307799"/>
            <a:ext cx="978941" cy="195788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7029" y="5643492"/>
            <a:ext cx="1874352" cy="214001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37029" y="5999090"/>
            <a:ext cx="1806831" cy="227661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72092" y="6350456"/>
            <a:ext cx="917871" cy="227661"/>
          </a:xfrm>
          <a:prstGeom prst="rect">
            <a:avLst/>
          </a:prstGeom>
        </p:spPr>
      </p:pic>
      <p:pic>
        <p:nvPicPr>
          <p:cNvPr id="44" name="Picture 43" descr="Untitled 4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821" y="4237390"/>
            <a:ext cx="3638002" cy="198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263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268</Words>
  <Application>Microsoft Macintosh PowerPoint</Application>
  <PresentationFormat>On-screen Show (4:3)</PresentationFormat>
  <Paragraphs>67</Paragraphs>
  <Slides>37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Office Theme</vt:lpstr>
      <vt:lpstr>APEX 2015 Summary</vt:lpstr>
      <vt:lpstr>Motivation</vt:lpstr>
      <vt:lpstr>PowerPoint Presentation</vt:lpstr>
      <vt:lpstr>PowerPoint Presentation</vt:lpstr>
      <vt:lpstr>Summary of Current Work</vt:lpstr>
      <vt:lpstr>Summary of Approach</vt:lpstr>
      <vt:lpstr>Modeling Part 1</vt:lpstr>
      <vt:lpstr>Basic Architecture</vt:lpstr>
      <vt:lpstr>Vehicle Model</vt:lpstr>
      <vt:lpstr>Trajectory Generation</vt:lpstr>
      <vt:lpstr>Behavior Controller: Two Representations</vt:lpstr>
      <vt:lpstr>Scenario 1</vt:lpstr>
      <vt:lpstr>Simple Lane Change</vt:lpstr>
      <vt:lpstr>Specification</vt:lpstr>
      <vt:lpstr>Verification Algorithm</vt:lpstr>
      <vt:lpstr>Results: Composition of Trajectories</vt:lpstr>
      <vt:lpstr>Results: Parallelization of Search</vt:lpstr>
      <vt:lpstr>Results: Infinite Time Property</vt:lpstr>
      <vt:lpstr>Complexity and Results</vt:lpstr>
      <vt:lpstr>Modeling Part 2</vt:lpstr>
      <vt:lpstr>Pure Pursuit</vt:lpstr>
      <vt:lpstr>Sources of Non-Determinism</vt:lpstr>
      <vt:lpstr>Scenario 2</vt:lpstr>
      <vt:lpstr>Simple Lane Change</vt:lpstr>
      <vt:lpstr>Specification</vt:lpstr>
      <vt:lpstr>Variations</vt:lpstr>
      <vt:lpstr>Complexity and Results</vt:lpstr>
      <vt:lpstr>APEX Tool</vt:lpstr>
      <vt:lpstr>Map Manipulation</vt:lpstr>
      <vt:lpstr>Reference Trajectory Generation</vt:lpstr>
      <vt:lpstr>Traffic Control</vt:lpstr>
      <vt:lpstr>Agents</vt:lpstr>
      <vt:lpstr>File Generation</vt:lpstr>
      <vt:lpstr>Counterexamples</vt:lpstr>
      <vt:lpstr>Next Steps</vt:lpstr>
      <vt:lpstr>Next Steps: Proactive Driver Assistance</vt:lpstr>
      <vt:lpstr>Summary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APEX 2015 Summary</dc:title>
  <dc:creator>Matthew O'Kelly</dc:creator>
  <cp:lastModifiedBy>Matthew O'Kelly</cp:lastModifiedBy>
  <cp:revision>7</cp:revision>
  <dcterms:created xsi:type="dcterms:W3CDTF">2016-01-27T19:35:22Z</dcterms:created>
  <dcterms:modified xsi:type="dcterms:W3CDTF">2016-01-27T23:52:45Z</dcterms:modified>
</cp:coreProperties>
</file>

<file path=docProps/thumbnail.jpeg>
</file>